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68" r:id="rId4"/>
    <p:sldId id="260" r:id="rId5"/>
    <p:sldId id="261" r:id="rId6"/>
    <p:sldId id="262" r:id="rId7"/>
    <p:sldId id="263" r:id="rId8"/>
    <p:sldId id="264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E981A-918B-45E9-883E-EF316381D76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84C0-82FA-40C7-948A-874A6A37657A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177BD-B1CE-404C-955A-14EBD026DBC6}" type="slidenum">
              <a:rPr lang="en-IN" smtClean="0"/>
              <a:pPr/>
              <a:t>4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0D7A0-C3C9-428E-90C2-9BDD0696EDFB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F0C43-28A2-461C-A50F-77073611647E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00809"/>
            <a:ext cx="5832648" cy="3072340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9088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1628801"/>
            <a:ext cx="7772400" cy="2496276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#11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Using Instagram Hashtags for Effective Advertising 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908876" cy="550232"/>
          </a:xfrm>
          <a:prstGeom prst="rect">
            <a:avLst/>
          </a:prstGeom>
          <a:noFill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47664" y="5229200"/>
            <a:ext cx="6400800" cy="982960"/>
          </a:xfrm>
        </p:spPr>
        <p:txBody>
          <a:bodyPr/>
          <a:lstStyle/>
          <a:p>
            <a:r>
              <a:rPr lang="en-US" b="1" dirty="0" smtClean="0"/>
              <a:t>Driving Big Results for Business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57876"/>
            <a:ext cx="8229600" cy="758957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12909"/>
            <a:ext cx="8229600" cy="268829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sz="2500" dirty="0" smtClean="0"/>
              <a:t>One of the ways people </a:t>
            </a:r>
            <a:r>
              <a:rPr lang="en-IN" sz="2500" b="1" dirty="0" smtClean="0"/>
              <a:t>find content and contributors</a:t>
            </a:r>
            <a:r>
              <a:rPr lang="en-IN" sz="2500" dirty="0" smtClean="0"/>
              <a:t> they enjoy on Instagram is to </a:t>
            </a:r>
            <a:r>
              <a:rPr lang="en-IN" sz="2500" b="1" dirty="0" smtClean="0"/>
              <a:t>search with hashtags</a:t>
            </a:r>
            <a:r>
              <a:rPr lang="en-IN" sz="25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IN" sz="2500" b="1" dirty="0" smtClean="0"/>
              <a:t>Discover how hashtags make your Instagram Ads  more discoverable</a:t>
            </a:r>
            <a:r>
              <a:rPr lang="en-IN" sz="2500" dirty="0" smtClean="0"/>
              <a:t>.</a:t>
            </a:r>
            <a:endParaRPr lang="en-IN" sz="25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9"/>
            <a:ext cx="8229600" cy="85010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How Hashtags Work?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283691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200" dirty="0" smtClean="0"/>
              <a:t>The hashtags help </a:t>
            </a:r>
            <a:r>
              <a:rPr lang="en-IN" sz="2200" b="1" dirty="0" smtClean="0"/>
              <a:t>organize and categorize</a:t>
            </a:r>
            <a:r>
              <a:rPr lang="en-IN" sz="2200" dirty="0" smtClean="0"/>
              <a:t> images and video content, which aids the process of </a:t>
            </a:r>
            <a:r>
              <a:rPr lang="en-IN" sz="2200" b="1" dirty="0" smtClean="0"/>
              <a:t>content discovery and optimization.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smtClean="0"/>
              <a:t>Gives more exposure </a:t>
            </a:r>
            <a:r>
              <a:rPr lang="en-US" sz="2200" dirty="0" smtClean="0"/>
              <a:t>to businesses </a:t>
            </a:r>
            <a:r>
              <a:rPr lang="en-US" sz="2200" dirty="0" smtClean="0"/>
              <a:t> to the </a:t>
            </a:r>
            <a:r>
              <a:rPr lang="en-US" sz="2200" b="1" dirty="0" smtClean="0"/>
              <a:t>audience they want to target.</a:t>
            </a:r>
            <a:endParaRPr lang="en-IN" sz="2200" b="1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4176"/>
            <a:ext cx="8229600" cy="72494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Hashtag Best Practices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80321"/>
            <a:ext cx="8229600" cy="2188839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just"/>
            <a:r>
              <a:rPr lang="en-IN" sz="2500" dirty="0" smtClean="0"/>
              <a:t>While you can </a:t>
            </a:r>
            <a:r>
              <a:rPr lang="en-IN" sz="2500" b="1" dirty="0" smtClean="0"/>
              <a:t>include up to 30 hashtags,</a:t>
            </a:r>
            <a:r>
              <a:rPr lang="en-IN" sz="2500" dirty="0" smtClean="0"/>
              <a:t> </a:t>
            </a:r>
            <a:r>
              <a:rPr lang="en-IN" sz="2500" b="1" dirty="0" smtClean="0"/>
              <a:t>consider using no more than three to five hashtags</a:t>
            </a:r>
            <a:r>
              <a:rPr lang="en-IN" sz="2500" dirty="0" smtClean="0"/>
              <a:t>.</a:t>
            </a:r>
          </a:p>
          <a:p>
            <a:pPr algn="just"/>
            <a:r>
              <a:rPr lang="en-US" sz="2500" dirty="0" smtClean="0"/>
              <a:t>Instagram accounts that </a:t>
            </a:r>
            <a:r>
              <a:rPr lang="en-US" sz="2500" b="1" dirty="0" smtClean="0"/>
              <a:t>overload their descriptions </a:t>
            </a:r>
            <a:r>
              <a:rPr lang="en-US" sz="2500" dirty="0" smtClean="0"/>
              <a:t>with hashtags in an effort to reach more users come across as </a:t>
            </a:r>
            <a:r>
              <a:rPr lang="en-US" sz="2500" b="1" dirty="0" smtClean="0"/>
              <a:t>blatant and desperate marketers.</a:t>
            </a:r>
          </a:p>
          <a:p>
            <a:pPr algn="just"/>
            <a:endParaRPr lang="en-IN" sz="2500" dirty="0" smtClean="0"/>
          </a:p>
          <a:p>
            <a:pPr algn="just"/>
            <a:endParaRPr lang="en-IN" sz="25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65293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Top Brands Use Instagram Hashtags?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217"/>
            <a:ext cx="8229600" cy="5069159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IN" sz="2000" b="1" dirty="0" smtClean="0"/>
              <a:t>Nike</a:t>
            </a:r>
            <a:r>
              <a:rPr lang="en-IN" sz="2000" dirty="0" smtClean="0"/>
              <a:t> posted many </a:t>
            </a:r>
            <a:r>
              <a:rPr lang="en-IN" sz="2000" b="1" dirty="0" smtClean="0"/>
              <a:t>inspiring photographs of children playing soccer in disadvantaged </a:t>
            </a:r>
            <a:r>
              <a:rPr lang="en-IN" sz="2000" b="1" dirty="0" smtClean="0"/>
              <a:t>neighbourhoods  in </a:t>
            </a:r>
            <a:r>
              <a:rPr lang="en-IN" sz="2000" b="1" dirty="0" smtClean="0"/>
              <a:t>Brazil </a:t>
            </a:r>
            <a:r>
              <a:rPr lang="en-IN" sz="2000" dirty="0" smtClean="0"/>
              <a:t>with only </a:t>
            </a:r>
            <a:r>
              <a:rPr lang="en-IN" sz="2000" b="1" dirty="0" smtClean="0"/>
              <a:t>one </a:t>
            </a:r>
            <a:r>
              <a:rPr lang="en-US" sz="2000" b="1" dirty="0" smtClean="0"/>
              <a:t>hashtag</a:t>
            </a:r>
            <a:r>
              <a:rPr lang="en-IN" sz="2000" b="1" dirty="0" smtClean="0"/>
              <a:t>: #</a:t>
            </a:r>
            <a:r>
              <a:rPr lang="en-IN" sz="2000" b="1" dirty="0" err="1" smtClean="0"/>
              <a:t>justdoit</a:t>
            </a:r>
            <a:r>
              <a:rPr lang="en-IN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endParaRPr lang="en-US" sz="2000" dirty="0" smtClean="0"/>
          </a:p>
          <a:p>
            <a:pPr algn="just"/>
            <a:endParaRPr lang="en-US" sz="2000" dirty="0"/>
          </a:p>
          <a:p>
            <a:pPr algn="just"/>
            <a:endParaRPr lang="en-US" sz="2000" dirty="0" smtClean="0"/>
          </a:p>
          <a:p>
            <a:pPr algn="just"/>
            <a:endParaRPr lang="en-US" sz="2000" dirty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/>
          </a:p>
          <a:p>
            <a:pPr algn="just"/>
            <a:endParaRPr lang="en-IN" sz="2000" dirty="0" smtClean="0"/>
          </a:p>
          <a:p>
            <a:pPr algn="just"/>
            <a:r>
              <a:rPr lang="en-US" sz="2000" dirty="0" smtClean="0"/>
              <a:t>Clearly, Nike intends to </a:t>
            </a:r>
            <a:r>
              <a:rPr lang="en-US" sz="2000" b="1" dirty="0" smtClean="0"/>
              <a:t>dominate their own hashtag </a:t>
            </a:r>
            <a:r>
              <a:rPr lang="en-US" sz="2000" dirty="0" smtClean="0"/>
              <a:t>on Instagram and will </a:t>
            </a:r>
            <a:r>
              <a:rPr lang="en-US" sz="2000" b="1" dirty="0" smtClean="0"/>
              <a:t>not risk diluting the effort with additional hashtags.</a:t>
            </a:r>
            <a:endParaRPr lang="en-IN" sz="2000" b="1" dirty="0" smtClean="0"/>
          </a:p>
          <a:p>
            <a:pPr algn="just"/>
            <a:endParaRPr lang="en-IN" sz="2000" dirty="0"/>
          </a:p>
        </p:txBody>
      </p:sp>
      <p:pic>
        <p:nvPicPr>
          <p:cNvPr id="4" name="Picture 3" descr="nike world cup instagram image with #justdoit hashta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6698"/>
            <a:ext cx="4572000" cy="30205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8"/>
            <a:ext cx="8229600" cy="43533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US" sz="2000" b="1" dirty="0" smtClean="0"/>
              <a:t>Organic and gourmet food giant Whole Foods Market </a:t>
            </a:r>
            <a:r>
              <a:rPr lang="en-US" sz="2000" dirty="0" smtClean="0"/>
              <a:t>uses </a:t>
            </a:r>
            <a:r>
              <a:rPr lang="en-US" sz="2000" b="1" dirty="0" smtClean="0"/>
              <a:t>one or two hashtags </a:t>
            </a:r>
            <a:r>
              <a:rPr lang="en-US" sz="2000" dirty="0" smtClean="0"/>
              <a:t>per photograph with the intention of </a:t>
            </a:r>
            <a:r>
              <a:rPr lang="en-US" sz="2000" b="1" dirty="0" smtClean="0"/>
              <a:t>describing a food item </a:t>
            </a:r>
            <a:r>
              <a:rPr lang="en-US" sz="2000" dirty="0" smtClean="0"/>
              <a:t>or a place. </a:t>
            </a:r>
            <a:endParaRPr lang="en-US" sz="2000" dirty="0" smtClean="0"/>
          </a:p>
          <a:p>
            <a:pPr algn="just"/>
            <a:r>
              <a:rPr lang="en-US" sz="2000" dirty="0" smtClean="0"/>
              <a:t>For </a:t>
            </a:r>
            <a:r>
              <a:rPr lang="en-US" sz="2000" dirty="0" smtClean="0"/>
              <a:t>example, </a:t>
            </a:r>
            <a:r>
              <a:rPr lang="en-US" sz="2000" b="1" dirty="0" smtClean="0"/>
              <a:t>“Power Breakfast! Oatmeal topped with #</a:t>
            </a:r>
            <a:r>
              <a:rPr lang="en-US" sz="2000" b="1" dirty="0" err="1" smtClean="0"/>
              <a:t>chia</a:t>
            </a:r>
            <a:r>
              <a:rPr lang="en-US" sz="2000" b="1" dirty="0" smtClean="0"/>
              <a:t> seeds, </a:t>
            </a:r>
            <a:r>
              <a:rPr lang="en-US" sz="2000" b="1" dirty="0" err="1" smtClean="0"/>
              <a:t>goji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berrie`s</a:t>
            </a:r>
            <a:r>
              <a:rPr lang="en-US" sz="2000" b="1" dirty="0" smtClean="0"/>
              <a:t>, kiwi, blueberries, bee pollen, and </a:t>
            </a:r>
            <a:r>
              <a:rPr lang="en-US" sz="2000" b="1" dirty="0" err="1" smtClean="0"/>
              <a:t>Maca</a:t>
            </a:r>
            <a:r>
              <a:rPr lang="en-US" sz="2000" b="1" dirty="0" smtClean="0"/>
              <a:t> powder from @</a:t>
            </a:r>
            <a:r>
              <a:rPr lang="en-US" sz="2000" b="1" dirty="0" err="1" smtClean="0"/>
              <a:t>nutritionnut</a:t>
            </a:r>
            <a:r>
              <a:rPr lang="en-US" sz="2000" b="1" dirty="0" smtClean="0"/>
              <a:t>_.”</a:t>
            </a:r>
            <a:endParaRPr lang="en-IN" sz="2000" b="1" dirty="0"/>
          </a:p>
        </p:txBody>
      </p:sp>
      <p:pic>
        <p:nvPicPr>
          <p:cNvPr id="4" name="Picture 3" descr="whole foods instagram image with #chi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960440"/>
            <a:ext cx="4572000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9552" y="975865"/>
            <a:ext cx="8229600" cy="6529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How Top Brands Use Instagram Hashtags?</a:t>
            </a:r>
            <a:endParaRPr kumimoji="0" lang="en-I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US" sz="2000" b="1" dirty="0" smtClean="0"/>
              <a:t>Starbucks</a:t>
            </a:r>
            <a:r>
              <a:rPr lang="en-US" sz="2000" dirty="0" smtClean="0"/>
              <a:t> believes in using </a:t>
            </a:r>
            <a:r>
              <a:rPr lang="en-US" sz="2000" b="1" dirty="0" smtClean="0"/>
              <a:t>three to five hashtags </a:t>
            </a:r>
            <a:r>
              <a:rPr lang="en-US" sz="2000" dirty="0" smtClean="0"/>
              <a:t>for the purpose of maximizing content interaction (usually named after one of their beverages). </a:t>
            </a:r>
          </a:p>
          <a:p>
            <a:pPr algn="just"/>
            <a:r>
              <a:rPr lang="en-IN" sz="2000" dirty="0" smtClean="0"/>
              <a:t>This image was </a:t>
            </a:r>
            <a:r>
              <a:rPr lang="en-IN" sz="2000" b="1" dirty="0" err="1" smtClean="0"/>
              <a:t>hashtagged</a:t>
            </a:r>
            <a:r>
              <a:rPr lang="en-IN" sz="2000" b="1" dirty="0" smtClean="0"/>
              <a:t> with #</a:t>
            </a:r>
            <a:r>
              <a:rPr lang="en-IN" sz="2000" b="1" dirty="0" err="1" smtClean="0"/>
              <a:t>glutenfree</a:t>
            </a:r>
            <a:r>
              <a:rPr lang="en-IN" sz="2000" b="1" dirty="0" smtClean="0"/>
              <a:t> to let people know Starbucks has specialty snack options</a:t>
            </a:r>
            <a:r>
              <a:rPr lang="en-IN" sz="2000" b="1" dirty="0" smtClean="0"/>
              <a:t>.</a:t>
            </a:r>
            <a:endParaRPr lang="en-IN" sz="2000" b="1" dirty="0"/>
          </a:p>
        </p:txBody>
      </p:sp>
      <p:pic>
        <p:nvPicPr>
          <p:cNvPr id="4" name="Picture 3" descr="starbucks instagram image with #glutenfre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05064"/>
            <a:ext cx="4572000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1047874"/>
            <a:ext cx="8229600" cy="6529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How Top Brands Use Instagram Hashtags?</a:t>
            </a:r>
            <a:endParaRPr kumimoji="0" lang="en-I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229883"/>
            <a:ext cx="8013576" cy="950979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948946"/>
            <a:ext cx="8013576" cy="32883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IN" sz="2400" dirty="0" smtClean="0"/>
              <a:t>Using the right hashtags helps </a:t>
            </a:r>
            <a:r>
              <a:rPr lang="en-IN" sz="2400" b="1" dirty="0" smtClean="0"/>
              <a:t>put your content in front of people searching for keywords and phrases associated with your brand or business</a:t>
            </a:r>
            <a:r>
              <a:rPr lang="en-IN" sz="2400" dirty="0" smtClean="0"/>
              <a:t>.</a:t>
            </a:r>
          </a:p>
          <a:p>
            <a:pPr algn="just"/>
            <a:r>
              <a:rPr lang="en-IN" sz="2400" dirty="0" smtClean="0"/>
              <a:t>Social media marketers can take advantage of hashtags to increase their reach as long as they </a:t>
            </a:r>
            <a:r>
              <a:rPr lang="en-IN" sz="2400" b="1" dirty="0" smtClean="0"/>
              <a:t>choose hashtags carefully and don’t overuse them</a:t>
            </a:r>
            <a:r>
              <a:rPr lang="en-IN" sz="2400" dirty="0" smtClean="0"/>
              <a:t>.</a:t>
            </a:r>
            <a:endParaRPr lang="en-IN" sz="22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9088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202</Words>
  <Application>Microsoft Office PowerPoint</Application>
  <PresentationFormat>On-screen Show (4:3)</PresentationFormat>
  <Paragraphs>35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Video #11   Using Instagram Hashtags for Effective Advertising </vt:lpstr>
      <vt:lpstr>Introduction</vt:lpstr>
      <vt:lpstr>How Hashtags Work?</vt:lpstr>
      <vt:lpstr>Hashtag Best Practices</vt:lpstr>
      <vt:lpstr>How Top Brands Use Instagram Hashtags?</vt:lpstr>
      <vt:lpstr>Slide 7</vt:lpstr>
      <vt:lpstr>Slide 8</vt:lpstr>
      <vt:lpstr>The Takeaway</vt:lpstr>
      <vt:lpstr>Slide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24</cp:revision>
  <dcterms:created xsi:type="dcterms:W3CDTF">2016-07-02T23:07:12Z</dcterms:created>
  <dcterms:modified xsi:type="dcterms:W3CDTF">2016-07-02T23:30:00Z</dcterms:modified>
</cp:coreProperties>
</file>